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embeddedFontLst>
    <p:embeddedFont>
      <p:font typeface="Average"/>
      <p:regular r:id="rId17"/>
    </p:embeddedFont>
    <p:embeddedFont>
      <p:font typeface="Oswald"/>
      <p:regular r:id="rId18"/>
      <p:bold r:id="rId1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Average-regular.fntdata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Oswald-bold.fntdata"/><Relationship Id="rId6" Type="http://schemas.openxmlformats.org/officeDocument/2006/relationships/slide" Target="slides/slide1.xml"/><Relationship Id="rId18" Type="http://schemas.openxmlformats.org/officeDocument/2006/relationships/font" Target="fonts/Oswald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58ebf882e3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258ebf882e3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258ebf882e3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258ebf882e3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257caac4cc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257caac4cc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257caac4cc2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257caac4cc2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58ebf882e3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258ebf882e3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58ebf882e3_0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58ebf882e3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58ebf882e3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58ebf882e3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58ebf882e3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258ebf882e3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58ebf882e3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258ebf882e3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58ebf882e3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58ebf882e3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Google Shape;11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lat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jpg"/><Relationship Id="rId4" Type="http://schemas.openxmlformats.org/officeDocument/2006/relationships/image" Target="../media/image3.png"/><Relationship Id="rId5" Type="http://schemas.openxmlformats.org/officeDocument/2006/relationships/image" Target="../media/image4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Identifying Disease Markers of Parkinson’s Disease</a:t>
            </a:r>
            <a:endParaRPr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Shreya, Alex, and Thanhbinh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will you do? </a:t>
            </a:r>
            <a:endParaRPr/>
          </a:p>
        </p:txBody>
      </p:sp>
      <p:sp>
        <p:nvSpPr>
          <p:cNvPr id="126" name="Google Shape;126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Data wrangling!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Learn how to work with single cell sequencing data and put it in the right format for </a:t>
            </a:r>
            <a:r>
              <a:rPr lang="en"/>
              <a:t>analysis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Unsupervised learning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Can you develop methods to discover different cell types in the data?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Can you uncover any populations of cells or genes that look abnormal?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Supervised learning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Given a cell, can we predict whether it came from a healthy or PD sample?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What genetic patterns correspond with PD?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Challenge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How do you integrate data from two modalities (RNA and chromatin accessibility) to answer how  a gene is functioning</a:t>
            </a:r>
            <a:endParaRPr/>
          </a:p>
        </p:txBody>
      </p:sp>
      <p:pic>
        <p:nvPicPr>
          <p:cNvPr id="127" name="Google Shape;12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79328" y="1801650"/>
            <a:ext cx="1352973" cy="1158698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2"/>
          <p:cNvSpPr txBox="1"/>
          <p:nvPr/>
        </p:nvSpPr>
        <p:spPr>
          <a:xfrm>
            <a:off x="5242425" y="3306525"/>
            <a:ext cx="1215300" cy="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verage"/>
                <a:ea typeface="Average"/>
                <a:cs typeface="Average"/>
                <a:sym typeface="Average"/>
              </a:rPr>
              <a:t>Cells/Genes</a:t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cxnSp>
        <p:nvCxnSpPr>
          <p:cNvPr id="129" name="Google Shape;129;p22"/>
          <p:cNvCxnSpPr/>
          <p:nvPr/>
        </p:nvCxnSpPr>
        <p:spPr>
          <a:xfrm>
            <a:off x="6295225" y="3522000"/>
            <a:ext cx="1229400" cy="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0" name="Google Shape;130;p22"/>
          <p:cNvSpPr txBox="1"/>
          <p:nvPr/>
        </p:nvSpPr>
        <p:spPr>
          <a:xfrm>
            <a:off x="7555775" y="3322175"/>
            <a:ext cx="1617900" cy="2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verage"/>
                <a:ea typeface="Average"/>
                <a:cs typeface="Average"/>
                <a:sym typeface="Average"/>
              </a:rPr>
              <a:t>PD or control</a:t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31" name="Google Shape;131;p22"/>
          <p:cNvSpPr txBox="1"/>
          <p:nvPr/>
        </p:nvSpPr>
        <p:spPr>
          <a:xfrm>
            <a:off x="6253775" y="3252450"/>
            <a:ext cx="40695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Average"/>
                <a:ea typeface="Average"/>
                <a:cs typeface="Average"/>
                <a:sym typeface="Average"/>
              </a:rPr>
              <a:t>SVM, ANN, Log-reg</a:t>
            </a:r>
            <a:endParaRPr sz="900"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3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 Q/A?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TAs! </a:t>
            </a:r>
            <a:endParaRPr/>
          </a:p>
        </p:txBody>
      </p:sp>
      <p:sp>
        <p:nvSpPr>
          <p:cNvPr id="66" name="Google Shape;66;p14"/>
          <p:cNvSpPr txBox="1"/>
          <p:nvPr>
            <p:ph idx="1" type="body"/>
          </p:nvPr>
        </p:nvSpPr>
        <p:spPr>
          <a:xfrm>
            <a:off x="127525" y="1077663"/>
            <a:ext cx="2474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Shreya	</a:t>
            </a:r>
            <a:endParaRPr/>
          </a:p>
        </p:txBody>
      </p:sp>
      <p:sp>
        <p:nvSpPr>
          <p:cNvPr id="67" name="Google Shape;67;p14"/>
          <p:cNvSpPr txBox="1"/>
          <p:nvPr>
            <p:ph idx="1" type="body"/>
          </p:nvPr>
        </p:nvSpPr>
        <p:spPr>
          <a:xfrm>
            <a:off x="3334650" y="1077663"/>
            <a:ext cx="2474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Alex</a:t>
            </a:r>
            <a:endParaRPr/>
          </a:p>
        </p:txBody>
      </p:sp>
      <p:sp>
        <p:nvSpPr>
          <p:cNvPr id="68" name="Google Shape;68;p14"/>
          <p:cNvSpPr txBox="1"/>
          <p:nvPr>
            <p:ph idx="1" type="body"/>
          </p:nvPr>
        </p:nvSpPr>
        <p:spPr>
          <a:xfrm>
            <a:off x="6357600" y="1099700"/>
            <a:ext cx="2474700" cy="52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Thanhbinh</a:t>
            </a:r>
            <a:endParaRPr/>
          </a:p>
        </p:txBody>
      </p:sp>
      <p:pic>
        <p:nvPicPr>
          <p:cNvPr id="69" name="Google Shape;6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650" y="1712900"/>
            <a:ext cx="1609452" cy="2145925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4"/>
          <p:cNvSpPr txBox="1"/>
          <p:nvPr/>
        </p:nvSpPr>
        <p:spPr>
          <a:xfrm>
            <a:off x="256225" y="4027525"/>
            <a:ext cx="1937700" cy="102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From Ann Arbor, MI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3rd year MSTP / Bioinformatics PhD 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Studies neurogenomics &amp; neurodegeneration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pic>
        <p:nvPicPr>
          <p:cNvPr id="71" name="Google Shape;71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52750" y="1915450"/>
            <a:ext cx="1619250" cy="1619250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4"/>
          <p:cNvSpPr txBox="1"/>
          <p:nvPr/>
        </p:nvSpPr>
        <p:spPr>
          <a:xfrm>
            <a:off x="2952750" y="3974750"/>
            <a:ext cx="1937700" cy="102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From Virginia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3rd year MSTP / Bioengineering PhD 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Studies machine learning and how the brain controls speech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pic>
        <p:nvPicPr>
          <p:cNvPr id="73" name="Google Shape;73;p14"/>
          <p:cNvPicPr preferRelativeResize="0"/>
          <p:nvPr/>
        </p:nvPicPr>
        <p:blipFill rotWithShape="1">
          <a:blip r:embed="rId5">
            <a:alphaModFix/>
          </a:blip>
          <a:srcRect b="13143" l="0" r="0" t="16304"/>
          <a:stretch/>
        </p:blipFill>
        <p:spPr>
          <a:xfrm>
            <a:off x="6541775" y="1852976"/>
            <a:ext cx="1250224" cy="1567603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4"/>
          <p:cNvSpPr txBox="1"/>
          <p:nvPr/>
        </p:nvSpPr>
        <p:spPr>
          <a:xfrm>
            <a:off x="6357600" y="3828750"/>
            <a:ext cx="2145000" cy="8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From Bay Area, California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Incoming first year at UC Berkeley (EECS)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Enjoys learning about AI in Healthcare</a:t>
            </a:r>
            <a:endParaRPr sz="8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Parkinson’s Disease? </a:t>
            </a:r>
            <a:endParaRPr/>
          </a:p>
        </p:txBody>
      </p:sp>
      <p:sp>
        <p:nvSpPr>
          <p:cNvPr id="80" name="Google Shape;80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1.5 million cases in the US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Progressive neurodegenerative condition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Etiology: Loss of dopaminergic neurons in the substantia nigra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Symptoms: Tremors, muscle rigidity, unsteady gait, loss of automatic movement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Onset: typically diagnosed after age 55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Treatment: dopamine replacement therapy and other medications that target symptoms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Most patients develop resistance to drugs/side effects over time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No comprehensive therapy for PD 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Dopaminergic neurons are lost in PD</a:t>
            </a:r>
            <a:r>
              <a:rPr lang="en"/>
              <a:t> </a:t>
            </a:r>
            <a:endParaRPr/>
          </a:p>
        </p:txBody>
      </p:sp>
      <p:pic>
        <p:nvPicPr>
          <p:cNvPr id="86" name="Google Shape;8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7426" y="879163"/>
            <a:ext cx="5443200" cy="408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7425" y="1927975"/>
            <a:ext cx="2171700" cy="2105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/>
          <p:nvPr>
            <p:ph type="title"/>
          </p:nvPr>
        </p:nvSpPr>
        <p:spPr>
          <a:xfrm>
            <a:off x="311700" y="687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F5F5F5"/>
                </a:solidFill>
              </a:rPr>
              <a:t>A combination of genetic and environmental factors confer risk for Parkinson’s disease</a:t>
            </a:r>
            <a:endParaRPr/>
          </a:p>
        </p:txBody>
      </p:sp>
      <p:pic>
        <p:nvPicPr>
          <p:cNvPr id="93" name="Google Shape;9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2973" y="1247900"/>
            <a:ext cx="5558051" cy="35323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7"/>
          <p:cNvSpPr/>
          <p:nvPr/>
        </p:nvSpPr>
        <p:spPr>
          <a:xfrm>
            <a:off x="1950000" y="3963600"/>
            <a:ext cx="1377600" cy="7632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question: What genes and cells drive PD? </a:t>
            </a:r>
            <a:endParaRPr/>
          </a:p>
        </p:txBody>
      </p:sp>
      <p:sp>
        <p:nvSpPr>
          <p:cNvPr id="100" name="Google Shape;100;p18"/>
          <p:cNvSpPr txBox="1"/>
          <p:nvPr>
            <p:ph idx="1" type="body"/>
          </p:nvPr>
        </p:nvSpPr>
        <p:spPr>
          <a:xfrm>
            <a:off x="311700" y="10177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Originally </a:t>
            </a:r>
            <a:r>
              <a:rPr lang="en"/>
              <a:t>thought to be </a:t>
            </a:r>
            <a:r>
              <a:rPr lang="en"/>
              <a:t>specifically</a:t>
            </a:r>
            <a:r>
              <a:rPr lang="en"/>
              <a:t> associated with the loss of nigrostriatal dopaminergic neurons and deposition of α-synuclein (pathological proteins) in neurons.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i="1" lang="en"/>
              <a:t>Growing evidence implicating glial cell types</a:t>
            </a:r>
            <a:r>
              <a:rPr lang="en"/>
              <a:t>, such as astrocytes and microglia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How do we study these different cell types?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Single-cell multi-omics simultaneously profiles gene expression and open chromatin from the same cell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DNA → RNA → protein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Gene expression: how much RNA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Chromatin accessibility: how open the DNA is to be transcribed 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Chromatin Accessibility and Gene Expression </a:t>
            </a:r>
            <a:endParaRPr/>
          </a:p>
        </p:txBody>
      </p:sp>
      <p:sp>
        <p:nvSpPr>
          <p:cNvPr id="106" name="Google Shape;106;p19"/>
          <p:cNvSpPr txBox="1"/>
          <p:nvPr>
            <p:ph idx="1" type="body"/>
          </p:nvPr>
        </p:nvSpPr>
        <p:spPr>
          <a:xfrm>
            <a:off x="4798550" y="1152475"/>
            <a:ext cx="4033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Tn5 binds to regions of open chromatin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Open chromatin indicates whether or not a gene may be transcribed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RNA measures the actual end-product of the </a:t>
            </a:r>
            <a:r>
              <a:rPr lang="en"/>
              <a:t>transcription</a:t>
            </a:r>
            <a:r>
              <a:rPr lang="en"/>
              <a:t> process</a:t>
            </a:r>
            <a:endParaRPr/>
          </a:p>
        </p:txBody>
      </p:sp>
      <p:pic>
        <p:nvPicPr>
          <p:cNvPr id="107" name="Google Shape;10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1600" y="1387450"/>
            <a:ext cx="3688250" cy="3363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0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Goal: Implement machine learning techniques to identify disease-relevant cell markers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1"/>
          <p:cNvSpPr txBox="1"/>
          <p:nvPr>
            <p:ph type="title"/>
          </p:nvPr>
        </p:nvSpPr>
        <p:spPr>
          <a:xfrm>
            <a:off x="311700" y="3440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</a:t>
            </a:r>
            <a:endParaRPr/>
          </a:p>
        </p:txBody>
      </p:sp>
      <p:sp>
        <p:nvSpPr>
          <p:cNvPr id="118" name="Google Shape;118;p21"/>
          <p:cNvSpPr txBox="1"/>
          <p:nvPr>
            <p:ph idx="1" type="body"/>
          </p:nvPr>
        </p:nvSpPr>
        <p:spPr>
          <a:xfrm>
            <a:off x="183575" y="12157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69,289 nuclei with matched chromatin accessibility and gene expression data from 31 individuals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Substantia nigra samples from 9 young donors, 8 aged donors, 14 PD patients</a:t>
            </a:r>
            <a:endParaRPr sz="1600"/>
          </a:p>
        </p:txBody>
      </p:sp>
      <p:pic>
        <p:nvPicPr>
          <p:cNvPr id="119" name="Google Shape;11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61600" y="50525"/>
            <a:ext cx="2510299" cy="1114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18775" y="2506575"/>
            <a:ext cx="4625326" cy="234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